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62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20" Type="http://schemas.openxmlformats.org/officeDocument/2006/relationships/slide" Target="slides/slide1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22" Type="http://schemas.openxmlformats.org/officeDocument/2006/relationships/slide" Target="slides/slide18.xml"/><Relationship Id="rId44" Type="http://schemas.openxmlformats.org/officeDocument/2006/relationships/slide" Target="slides/slide40.xml"/><Relationship Id="rId21" Type="http://schemas.openxmlformats.org/officeDocument/2006/relationships/slide" Target="slides/slide17.xml"/><Relationship Id="rId43" Type="http://schemas.openxmlformats.org/officeDocument/2006/relationships/slide" Target="slides/slide39.xml"/><Relationship Id="rId24" Type="http://schemas.openxmlformats.org/officeDocument/2006/relationships/slide" Target="slides/slide20.xml"/><Relationship Id="rId46" Type="http://schemas.openxmlformats.org/officeDocument/2006/relationships/slide" Target="slides/slide42.xml"/><Relationship Id="rId23" Type="http://schemas.openxmlformats.org/officeDocument/2006/relationships/slide" Target="slides/slide19.xml"/><Relationship Id="rId45" Type="http://schemas.openxmlformats.org/officeDocument/2006/relationships/slide" Target="slides/slide41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47" Type="http://schemas.openxmlformats.org/officeDocument/2006/relationships/slide" Target="slides/slide43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slide" Target="slides/slide31.xml"/><Relationship Id="rId12" Type="http://schemas.openxmlformats.org/officeDocument/2006/relationships/slide" Target="slides/slide8.xml"/><Relationship Id="rId34" Type="http://schemas.openxmlformats.org/officeDocument/2006/relationships/slide" Target="slides/slide30.xml"/><Relationship Id="rId15" Type="http://schemas.openxmlformats.org/officeDocument/2006/relationships/slide" Target="slides/slide11.xml"/><Relationship Id="rId37" Type="http://schemas.openxmlformats.org/officeDocument/2006/relationships/slide" Target="slides/slide33.xml"/><Relationship Id="rId14" Type="http://schemas.openxmlformats.org/officeDocument/2006/relationships/slide" Target="slides/slide10.xml"/><Relationship Id="rId36" Type="http://schemas.openxmlformats.org/officeDocument/2006/relationships/slide" Target="slides/slide32.xml"/><Relationship Id="rId17" Type="http://schemas.openxmlformats.org/officeDocument/2006/relationships/slide" Target="slides/slide13.xml"/><Relationship Id="rId39" Type="http://schemas.openxmlformats.org/officeDocument/2006/relationships/slide" Target="slides/slide35.xml"/><Relationship Id="rId16" Type="http://schemas.openxmlformats.org/officeDocument/2006/relationships/slide" Target="slides/slide12.xml"/><Relationship Id="rId38" Type="http://schemas.openxmlformats.org/officeDocument/2006/relationships/slide" Target="slides/slide34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83835564c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83835564c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83835564c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83835564c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83835564c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83835564c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83835564c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83835564c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83835564c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83835564c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83835564c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83835564c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83835564c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83835564c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83835564c_1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83835564c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83835564c_1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83835564c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83835564c_1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83835564c_1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118af0c447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118af0c447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83835564c_1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83835564c_1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83835564c_1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83835564c_1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83835564c_1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83835564c_1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83835564c_1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83835564c_1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83835564c_1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83835564c_1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83835564c_1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83835564c_1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83835564c_1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83835564c_1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83835564c_1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83835564c_1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83835564c_1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83835564c_1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83835564c_1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83835564c_1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83835564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83835564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83835564c_1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83835564c_1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83835564c_1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83835564c_1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83835564c_1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83835564c_1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83835564c_1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83835564c_1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83835564c_1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83835564c_1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83835564c_1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83835564c_1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83835564c_1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83835564c_1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83835564c_1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83835564c_1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83835564c_1_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83835564c_1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83835564c_1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83835564c_1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83835564c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83835564c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83835564c_1_1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83835564c_1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83835564c_1_2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83835564c_1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83835564c_1_2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83835564c_1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118def3396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118def3396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83835564c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83835564c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83835564c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83835564c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83835564c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83835564c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83835564c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83835564c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83835564c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83835564c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5.png"/><Relationship Id="rId6" Type="http://schemas.openxmlformats.org/officeDocument/2006/relationships/image" Target="../media/image4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rt-resistor-220.png" id="10" name="Google Shape;10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780098" y="900125"/>
            <a:ext cx="922975" cy="40230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rt-button.png" id="11" name="Google Shape;11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8425" y="1864925"/>
            <a:ext cx="1540875" cy="2093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rt-led.png" id="12" name="Google Shape;12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5775" y="1452975"/>
            <a:ext cx="1221850" cy="352432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rt-arduino-uno.png" id="13" name="Google Shape;13;p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5400000">
            <a:off x="4507123" y="762588"/>
            <a:ext cx="5032075" cy="3618301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2"/>
          <p:cNvSpPr/>
          <p:nvPr/>
        </p:nvSpPr>
        <p:spPr>
          <a:xfrm>
            <a:off x="50" y="3444650"/>
            <a:ext cx="9144000" cy="1698900"/>
          </a:xfrm>
          <a:prstGeom prst="rect">
            <a:avLst/>
          </a:prstGeom>
          <a:solidFill>
            <a:srgbClr val="00A1A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" name="Google Shape;15;p2"/>
          <p:cNvSpPr txBox="1"/>
          <p:nvPr>
            <p:ph type="ctrTitle"/>
          </p:nvPr>
        </p:nvSpPr>
        <p:spPr>
          <a:xfrm>
            <a:off x="311750" y="3587150"/>
            <a:ext cx="8520600" cy="141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Malgun Gothic"/>
              <a:buNone/>
              <a:defRPr b="1" sz="65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pic>
        <p:nvPicPr>
          <p:cNvPr descr="logo.png" id="17" name="Google Shape;17;p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-1"/>
            <a:ext cx="4299750" cy="903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5" name="Google Shape;55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6" name="Google Shape;56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기본 내용">
  <p:cSld name="CUSTOM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3"/>
          <p:cNvSpPr txBox="1"/>
          <p:nvPr>
            <p:ph idx="1" type="body"/>
          </p:nvPr>
        </p:nvSpPr>
        <p:spPr>
          <a:xfrm>
            <a:off x="5073050" y="0"/>
            <a:ext cx="4071000" cy="514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Malgun Gothic"/>
              <a:buChar char="●"/>
              <a:defRPr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Font typeface="Malgun Gothic"/>
              <a:buChar char="○"/>
              <a:defRPr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Font typeface="Malgun Gothic"/>
              <a:buChar char="■"/>
              <a:defRPr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Font typeface="Malgun Gothic"/>
              <a:buChar char="●"/>
              <a:defRPr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Font typeface="Malgun Gothic"/>
              <a:buChar char="○"/>
              <a:defRPr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Font typeface="Malgun Gothic"/>
              <a:buChar char="■"/>
              <a:defRPr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Font typeface="Malgun Gothic"/>
              <a:buChar char="●"/>
              <a:defRPr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Font typeface="Malgun Gothic"/>
              <a:buChar char="○"/>
              <a:defRPr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Font typeface="Malgun Gothic"/>
              <a:buChar char="■"/>
              <a:defRPr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제목 및 기본 내용">
  <p:cSld name="CUSTOM_1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5073050" y="1058025"/>
            <a:ext cx="40710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Malgun Gothic"/>
              <a:buChar char="●"/>
              <a:defRPr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Font typeface="Malgun Gothic"/>
              <a:buChar char="○"/>
              <a:defRPr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Font typeface="Malgun Gothic"/>
              <a:buChar char="■"/>
              <a:defRPr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Font typeface="Malgun Gothic"/>
              <a:buChar char="●"/>
              <a:defRPr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Font typeface="Malgun Gothic"/>
              <a:buChar char="○"/>
              <a:defRPr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Font typeface="Malgun Gothic"/>
              <a:buChar char="■"/>
              <a:defRPr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Font typeface="Malgun Gothic"/>
              <a:buChar char="●"/>
              <a:defRPr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Font typeface="Malgun Gothic"/>
              <a:buChar char="○"/>
              <a:defRPr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Font typeface="Malgun Gothic"/>
              <a:buChar char="■"/>
              <a:defRPr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63" name="Google Shape;63;p14"/>
          <p:cNvSpPr/>
          <p:nvPr/>
        </p:nvSpPr>
        <p:spPr>
          <a:xfrm>
            <a:off x="0" y="404625"/>
            <a:ext cx="9144000" cy="653400"/>
          </a:xfrm>
          <a:prstGeom prst="rect">
            <a:avLst/>
          </a:prstGeom>
          <a:solidFill>
            <a:srgbClr val="00A1A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algun Gothic"/>
              <a:buNone/>
              <a:defRPr b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algun Gothic"/>
              <a:buNone/>
              <a:defRPr b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algun Gothic"/>
              <a:buNone/>
              <a:defRPr b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algun Gothic"/>
              <a:buNone/>
              <a:defRPr b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algun Gothic"/>
              <a:buNone/>
              <a:defRPr b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algun Gothic"/>
              <a:buNone/>
              <a:defRPr b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algun Gothic"/>
              <a:buNone/>
              <a:defRPr b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algun Gothic"/>
              <a:buNone/>
              <a:defRPr b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algun Gothic"/>
              <a:buNone/>
              <a:defRPr b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섹션 헤더 - 쉬어가는 페이지">
  <p:cSld name="SECTION_HEADER_1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/>
          <p:nvPr/>
        </p:nvSpPr>
        <p:spPr>
          <a:xfrm>
            <a:off x="0" y="1765800"/>
            <a:ext cx="9144000" cy="1611900"/>
          </a:xfrm>
          <a:prstGeom prst="rect">
            <a:avLst/>
          </a:prstGeom>
          <a:solidFill>
            <a:srgbClr val="B276B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1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Malgun Gothic"/>
              <a:buNone/>
              <a:defRPr b="1" sz="50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Font typeface="Malgun Gothic"/>
              <a:buNone/>
              <a:defRPr b="1" sz="3600"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Font typeface="Malgun Gothic"/>
              <a:buNone/>
              <a:defRPr b="1" sz="3600"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Font typeface="Malgun Gothic"/>
              <a:buNone/>
              <a:defRPr b="1" sz="3600"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Font typeface="Malgun Gothic"/>
              <a:buNone/>
              <a:defRPr b="1" sz="3600"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Font typeface="Malgun Gothic"/>
              <a:buNone/>
              <a:defRPr b="1" sz="3600"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Font typeface="Malgun Gothic"/>
              <a:buNone/>
              <a:defRPr b="1" sz="3600"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Font typeface="Malgun Gothic"/>
              <a:buNone/>
              <a:defRPr b="1" sz="3600"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Font typeface="Malgun Gothic"/>
              <a:buNone/>
              <a:defRPr b="1" sz="3600"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68" name="Google Shape;68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/>
          <p:nvPr/>
        </p:nvSpPr>
        <p:spPr>
          <a:xfrm>
            <a:off x="0" y="1765800"/>
            <a:ext cx="9144000" cy="1611900"/>
          </a:xfrm>
          <a:prstGeom prst="rect">
            <a:avLst/>
          </a:prstGeom>
          <a:solidFill>
            <a:srgbClr val="00A1A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Malgun Gothic"/>
              <a:buNone/>
              <a:defRPr b="1" sz="50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Font typeface="Malgun Gothic"/>
              <a:buNone/>
              <a:defRPr b="1" sz="3600"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Font typeface="Malgun Gothic"/>
              <a:buNone/>
              <a:defRPr b="1" sz="3600"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Font typeface="Malgun Gothic"/>
              <a:buNone/>
              <a:defRPr b="1" sz="3600"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Font typeface="Malgun Gothic"/>
              <a:buNone/>
              <a:defRPr b="1" sz="3600"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Font typeface="Malgun Gothic"/>
              <a:buNone/>
              <a:defRPr b="1" sz="3600"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Font typeface="Malgun Gothic"/>
              <a:buNone/>
              <a:defRPr b="1" sz="3600"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Font typeface="Malgun Gothic"/>
              <a:buNone/>
              <a:defRPr b="1" sz="3600"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Font typeface="Malgun Gothic"/>
              <a:buNone/>
              <a:defRPr b="1" sz="3600"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21" name="Google Shape;21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/>
          <p:nvPr/>
        </p:nvSpPr>
        <p:spPr>
          <a:xfrm>
            <a:off x="0" y="404625"/>
            <a:ext cx="9144000" cy="653400"/>
          </a:xfrm>
          <a:prstGeom prst="rect">
            <a:avLst/>
          </a:prstGeom>
          <a:solidFill>
            <a:srgbClr val="00A1A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algun Gothic"/>
              <a:buNone/>
              <a:defRPr b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algun Gothic"/>
              <a:buNone/>
              <a:defRPr b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algun Gothic"/>
              <a:buNone/>
              <a:defRPr b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algun Gothic"/>
              <a:buNone/>
              <a:defRPr b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algun Gothic"/>
              <a:buNone/>
              <a:defRPr b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algun Gothic"/>
              <a:buNone/>
              <a:defRPr b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algun Gothic"/>
              <a:buNone/>
              <a:defRPr b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algun Gothic"/>
              <a:buNone/>
              <a:defRPr b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algun Gothic"/>
              <a:buNone/>
              <a:defRPr b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Font typeface="Malgun Gothic"/>
              <a:buChar char="●"/>
              <a:defRPr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Font typeface="Malgun Gothic"/>
              <a:buChar char="○"/>
              <a:defRPr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Font typeface="Malgun Gothic"/>
              <a:buChar char="■"/>
              <a:defRPr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Font typeface="Malgun Gothic"/>
              <a:buChar char="●"/>
              <a:defRPr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Font typeface="Malgun Gothic"/>
              <a:buChar char="○"/>
              <a:defRPr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Font typeface="Malgun Gothic"/>
              <a:buChar char="■"/>
              <a:defRPr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Font typeface="Malgun Gothic"/>
              <a:buChar char="●"/>
              <a:defRPr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Font typeface="Malgun Gothic"/>
              <a:buChar char="○"/>
              <a:defRPr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Font typeface="Malgun Gothic"/>
              <a:buChar char="■"/>
              <a:defRPr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/>
          <p:nvPr/>
        </p:nvSpPr>
        <p:spPr>
          <a:xfrm>
            <a:off x="0" y="404625"/>
            <a:ext cx="9144000" cy="653400"/>
          </a:xfrm>
          <a:prstGeom prst="rect">
            <a:avLst/>
          </a:prstGeom>
          <a:solidFill>
            <a:srgbClr val="00A1A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" name="Google Shape;29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algun Gothic"/>
              <a:buNone/>
              <a:defRPr b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b="1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b="1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b="1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b="1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b="1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b="1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b="1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b="1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Font typeface="Malgun Gothic"/>
              <a:buChar char="●"/>
              <a:defRPr sz="1400"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Font typeface="Malgun Gothic"/>
              <a:buChar char="○"/>
              <a:defRPr sz="1200"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Font typeface="Malgun Gothic"/>
              <a:buChar char="■"/>
              <a:defRPr sz="1200"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Font typeface="Malgun Gothic"/>
              <a:buChar char="●"/>
              <a:defRPr sz="1200"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Font typeface="Malgun Gothic"/>
              <a:buChar char="○"/>
              <a:defRPr sz="1200"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Font typeface="Malgun Gothic"/>
              <a:buChar char="■"/>
              <a:defRPr sz="1200"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Font typeface="Malgun Gothic"/>
              <a:buChar char="●"/>
              <a:defRPr sz="1200"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Font typeface="Malgun Gothic"/>
              <a:buChar char="○"/>
              <a:defRPr sz="1200"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Font typeface="Malgun Gothic"/>
              <a:buChar char="■"/>
              <a:defRPr sz="1200"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31" name="Google Shape;31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Font typeface="Malgun Gothic"/>
              <a:buChar char="●"/>
              <a:defRPr sz="1400"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Font typeface="Malgun Gothic"/>
              <a:buChar char="○"/>
              <a:defRPr sz="1200"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Font typeface="Malgun Gothic"/>
              <a:buChar char="■"/>
              <a:defRPr sz="1200"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Font typeface="Malgun Gothic"/>
              <a:buChar char="●"/>
              <a:defRPr sz="1200"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Font typeface="Malgun Gothic"/>
              <a:buChar char="○"/>
              <a:defRPr sz="1200"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Font typeface="Malgun Gothic"/>
              <a:buChar char="■"/>
              <a:defRPr sz="1200"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Font typeface="Malgun Gothic"/>
              <a:buChar char="●"/>
              <a:defRPr sz="1200"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Font typeface="Malgun Gothic"/>
              <a:buChar char="○"/>
              <a:defRPr sz="1200"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Font typeface="Malgun Gothic"/>
              <a:buChar char="■"/>
              <a:defRPr sz="1200"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32" name="Google Shape;32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/>
          <p:nvPr/>
        </p:nvSpPr>
        <p:spPr>
          <a:xfrm>
            <a:off x="0" y="404625"/>
            <a:ext cx="9144000" cy="653400"/>
          </a:xfrm>
          <a:prstGeom prst="rect">
            <a:avLst/>
          </a:prstGeom>
          <a:solidFill>
            <a:srgbClr val="00A1A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" name="Google Shape;35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algun Gothic"/>
              <a:buNone/>
              <a:defRPr b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algun Gothic"/>
              <a:buNone/>
              <a:defRPr b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algun Gothic"/>
              <a:buNone/>
              <a:defRPr b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algun Gothic"/>
              <a:buNone/>
              <a:defRPr b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algun Gothic"/>
              <a:buNone/>
              <a:defRPr b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algun Gothic"/>
              <a:buNone/>
              <a:defRPr b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algun Gothic"/>
              <a:buNone/>
              <a:defRPr b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algun Gothic"/>
              <a:buNone/>
              <a:defRPr b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algun Gothic"/>
              <a:buNone/>
              <a:defRPr b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36" name="Google Shape;36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9" name="Google Shape;39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0" name="Google Shape;4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3" name="Google Shape;4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7" name="Google Shape;47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8" name="Google Shape;48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9" name="Google Shape;49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52" name="Google Shape;52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4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0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9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8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6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8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1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6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8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://store.arduino.cc" TargetMode="External"/><Relationship Id="rId4" Type="http://schemas.openxmlformats.org/officeDocument/2006/relationships/image" Target="../media/image3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://www.aliexpress.com" TargetMode="External"/><Relationship Id="rId4" Type="http://schemas.openxmlformats.org/officeDocument/2006/relationships/image" Target="../media/image3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://www.eleparts.co.kr" TargetMode="External"/><Relationship Id="rId4" Type="http://schemas.openxmlformats.org/officeDocument/2006/relationships/hyperlink" Target="http://www.devicemart.co.kr" TargetMode="External"/><Relationship Id="rId5" Type="http://schemas.openxmlformats.org/officeDocument/2006/relationships/hyperlink" Target="http://www.icbanq.com" TargetMode="External"/><Relationship Id="rId6" Type="http://schemas.openxmlformats.org/officeDocument/2006/relationships/hyperlink" Target="http://mcuboard.com" TargetMode="External"/><Relationship Id="rId7" Type="http://schemas.openxmlformats.org/officeDocument/2006/relationships/hyperlink" Target="http://www.mechasolution.com" TargetMode="External"/><Relationship Id="rId8" Type="http://schemas.openxmlformats.org/officeDocument/2006/relationships/hyperlink" Target="http://www.artrobot.co.kr" TargetMode="Externa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://www.aliexpress.com" TargetMode="External"/><Relationship Id="rId4" Type="http://schemas.openxmlformats.org/officeDocument/2006/relationships/image" Target="../media/image3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://www.09jungle.co.kr" TargetMode="External"/><Relationship Id="rId4" Type="http://schemas.openxmlformats.org/officeDocument/2006/relationships/image" Target="../media/image3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1.xml"/><Relationship Id="rId3" Type="http://schemas.openxmlformats.org/officeDocument/2006/relationships/hyperlink" Target="http://daisomall.co.kr" TargetMode="External"/><Relationship Id="rId4" Type="http://schemas.openxmlformats.org/officeDocument/2006/relationships/image" Target="../media/image29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2.xml"/><Relationship Id="rId3" Type="http://schemas.openxmlformats.org/officeDocument/2006/relationships/hyperlink" Target="http://10make.com" TargetMode="External"/><Relationship Id="rId4" Type="http://schemas.openxmlformats.org/officeDocument/2006/relationships/image" Target="../media/image3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4.xml"/><Relationship Id="rId3" Type="http://schemas.openxmlformats.org/officeDocument/2006/relationships/hyperlink" Target="http://arduino.cc/en/Main/Software" TargetMode="External"/><Relationship Id="rId4" Type="http://schemas.openxmlformats.org/officeDocument/2006/relationships/image" Target="../media/image25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9.jp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3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3.jp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1.jp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5.jp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2.png"/><Relationship Id="rId4" Type="http://schemas.openxmlformats.org/officeDocument/2006/relationships/hyperlink" Target="https://www.facebook.com/doyouknowarduino" TargetMode="External"/><Relationship Id="rId5" Type="http://schemas.openxmlformats.org/officeDocument/2006/relationships/image" Target="../media/image28.png"/><Relationship Id="rId6" Type="http://schemas.openxmlformats.org/officeDocument/2006/relationships/hyperlink" Target="http://goo.gl/ke52Jh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2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3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6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7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/>
          <p:nvPr>
            <p:ph type="ctrTitle"/>
          </p:nvPr>
        </p:nvSpPr>
        <p:spPr>
          <a:xfrm>
            <a:off x="311750" y="3587150"/>
            <a:ext cx="8520600" cy="141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아두이노</a:t>
            </a:r>
            <a:r>
              <a:rPr lang="ko"/>
              <a:t> 준비하기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아두이노의 눈, 코, 입 : 센서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6"/>
          <p:cNvSpPr txBox="1"/>
          <p:nvPr>
            <p:ph idx="1" type="body"/>
          </p:nvPr>
        </p:nvSpPr>
        <p:spPr>
          <a:xfrm>
            <a:off x="5073050" y="0"/>
            <a:ext cx="4071000" cy="514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아두이노가 주위 환경을 알기 위해 눈, 코, 입과 같은 </a:t>
            </a:r>
            <a:br>
              <a:rPr lang="ko"/>
            </a:br>
            <a:r>
              <a:rPr lang="ko"/>
              <a:t>전자부품 필요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b="1" lang="ko"/>
              <a:t>센서</a:t>
            </a:r>
            <a:endParaRPr/>
          </a:p>
          <a:p>
            <a:pPr indent="-317500" lvl="1" marL="914400" rtl="0" algn="l">
              <a:spcBef>
                <a:spcPts val="1600"/>
              </a:spcBef>
              <a:spcAft>
                <a:spcPts val="0"/>
              </a:spcAft>
              <a:buSzPts val="1400"/>
              <a:buChar char="○"/>
            </a:pPr>
            <a:r>
              <a:rPr lang="ko"/>
              <a:t>눈, 코, 입의 역할을 하는 전자부품</a:t>
            </a:r>
            <a:endParaRPr/>
          </a:p>
          <a:p>
            <a:pPr indent="-317500" lvl="1" marL="914400" rtl="0" algn="l">
              <a:spcBef>
                <a:spcPts val="1600"/>
              </a:spcBef>
              <a:spcAft>
                <a:spcPts val="1600"/>
              </a:spcAft>
              <a:buSzPts val="1400"/>
              <a:buChar char="○"/>
            </a:pPr>
            <a:r>
              <a:rPr lang="ko"/>
              <a:t>주위 환경에 대한 정보를 확인한 뒤 전기적인 신호를 이용해 아두이노 같은 컴퓨터한테 정보를 알려준다.</a:t>
            </a:r>
            <a:endParaRPr/>
          </a:p>
        </p:txBody>
      </p:sp>
      <p:pic>
        <p:nvPicPr>
          <p:cNvPr descr="0202_001.jpg" id="133" name="Google Shape;13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86419"/>
            <a:ext cx="5073050" cy="31706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7"/>
          <p:cNvSpPr txBox="1"/>
          <p:nvPr>
            <p:ph idx="1" type="body"/>
          </p:nvPr>
        </p:nvSpPr>
        <p:spPr>
          <a:xfrm>
            <a:off x="5073050" y="0"/>
            <a:ext cx="4071000" cy="514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센서의 종류 다양함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b="1" lang="ko"/>
              <a:t>휨 센서</a:t>
            </a:r>
            <a:r>
              <a:rPr lang="ko"/>
              <a:t> : 얼마나 구부렸는지 인식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b="1" lang="ko"/>
              <a:t>밝기 센서</a:t>
            </a:r>
            <a:r>
              <a:rPr lang="ko"/>
              <a:t> : 주위 밝기를 인식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1600"/>
              </a:spcAft>
              <a:buSzPts val="1800"/>
              <a:buChar char="●"/>
            </a:pPr>
            <a:r>
              <a:rPr b="1" lang="ko"/>
              <a:t>거리 센서</a:t>
            </a:r>
            <a:r>
              <a:rPr lang="ko"/>
              <a:t> : 물체나 벽과의 </a:t>
            </a:r>
            <a:br>
              <a:rPr lang="ko"/>
            </a:br>
            <a:r>
              <a:rPr lang="ko"/>
              <a:t>거리 인식</a:t>
            </a:r>
            <a:endParaRPr/>
          </a:p>
        </p:txBody>
      </p:sp>
      <p:pic>
        <p:nvPicPr>
          <p:cNvPr descr="0202_002.jpg" id="139" name="Google Shape;13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86419"/>
            <a:ext cx="5073050" cy="31706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아두이노의 팔, 다리 : 액추에이터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9"/>
          <p:cNvSpPr txBox="1"/>
          <p:nvPr>
            <p:ph idx="1" type="body"/>
          </p:nvPr>
        </p:nvSpPr>
        <p:spPr>
          <a:xfrm>
            <a:off x="5073050" y="0"/>
            <a:ext cx="4071000" cy="514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아두이노가 어떤 활동을 하도록 만들기 위한 전자부품 필요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액추에이터</a:t>
            </a:r>
            <a:endParaRPr/>
          </a:p>
          <a:p>
            <a:pPr indent="-317500" lvl="1" marL="914400" rtl="0" algn="l">
              <a:spcBef>
                <a:spcPts val="1600"/>
              </a:spcBef>
              <a:spcAft>
                <a:spcPts val="0"/>
              </a:spcAft>
              <a:buSzPts val="1400"/>
              <a:buChar char="○"/>
            </a:pPr>
            <a:r>
              <a:rPr lang="ko"/>
              <a:t>팔, 다리의 역할을 하는 전자부품</a:t>
            </a:r>
            <a:endParaRPr/>
          </a:p>
          <a:p>
            <a:pPr indent="-317500" lvl="1" marL="914400" rtl="0" algn="l">
              <a:spcBef>
                <a:spcPts val="1600"/>
              </a:spcBef>
              <a:spcAft>
                <a:spcPts val="1600"/>
              </a:spcAft>
              <a:buSzPts val="1400"/>
              <a:buChar char="○"/>
            </a:pPr>
            <a:r>
              <a:rPr lang="ko"/>
              <a:t>아두이노와 같은 컴퓨터가 전기적인 신호를 이용해 원하는 활동을 할 수 있도록 해준다.</a:t>
            </a:r>
            <a:endParaRPr/>
          </a:p>
        </p:txBody>
      </p:sp>
      <p:pic>
        <p:nvPicPr>
          <p:cNvPr descr="0203_001.jpg" id="150" name="Google Shape;15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86425"/>
            <a:ext cx="5073050" cy="317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0"/>
          <p:cNvSpPr txBox="1"/>
          <p:nvPr>
            <p:ph idx="1" type="body"/>
          </p:nvPr>
        </p:nvSpPr>
        <p:spPr>
          <a:xfrm>
            <a:off x="5073050" y="0"/>
            <a:ext cx="4071000" cy="514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액추에이터의 종류 다양함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b="1" lang="ko"/>
              <a:t>LED</a:t>
            </a:r>
            <a:r>
              <a:rPr lang="ko"/>
              <a:t> : 빛을 냄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b="1" lang="ko"/>
              <a:t>피에조 스피커</a:t>
            </a:r>
            <a:r>
              <a:rPr lang="ko"/>
              <a:t> : 소리를 냄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1600"/>
              </a:spcAft>
              <a:buSzPts val="1800"/>
              <a:buChar char="●"/>
            </a:pPr>
            <a:r>
              <a:rPr b="1" lang="ko"/>
              <a:t>모터</a:t>
            </a:r>
            <a:r>
              <a:rPr lang="ko"/>
              <a:t> : 원하는 각도 또는 </a:t>
            </a:r>
            <a:br>
              <a:rPr lang="ko"/>
            </a:br>
            <a:r>
              <a:rPr lang="ko"/>
              <a:t>속도로 회전 </a:t>
            </a:r>
            <a:endParaRPr/>
          </a:p>
        </p:txBody>
      </p:sp>
      <p:pic>
        <p:nvPicPr>
          <p:cNvPr descr="0203_002.jpg" id="156" name="Google Shape;15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86419"/>
            <a:ext cx="5073050" cy="31706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그 외 중요한 전자부품들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2"/>
          <p:cNvSpPr txBox="1"/>
          <p:nvPr>
            <p:ph idx="1" type="body"/>
          </p:nvPr>
        </p:nvSpPr>
        <p:spPr>
          <a:xfrm>
            <a:off x="5073050" y="1058025"/>
            <a:ext cx="40710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가장 많이 사용하는 전자부품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전기를 열로 바꿔주는 전자부품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4개 또는 그 이상의 띠가 </a:t>
            </a:r>
            <a:br>
              <a:rPr lang="ko"/>
            </a:br>
            <a:r>
              <a:rPr lang="ko"/>
              <a:t>표시되어 있음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띠의 색이 저항 값을 뜻함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1600"/>
              </a:spcAft>
              <a:buSzPts val="1800"/>
              <a:buChar char="●"/>
            </a:pPr>
            <a:r>
              <a:rPr lang="ko"/>
              <a:t>저항 값 표시 : 옴(Ω)</a:t>
            </a:r>
            <a:endParaRPr/>
          </a:p>
        </p:txBody>
      </p:sp>
      <p:sp>
        <p:nvSpPr>
          <p:cNvPr id="167" name="Google Shape;167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저항</a:t>
            </a:r>
            <a:endParaRPr/>
          </a:p>
        </p:txBody>
      </p:sp>
      <p:pic>
        <p:nvPicPr>
          <p:cNvPr descr="0204_001.jpg" id="168" name="Google Shape;16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15544"/>
            <a:ext cx="5073050" cy="31706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3"/>
          <p:cNvSpPr txBox="1"/>
          <p:nvPr>
            <p:ph idx="1" type="body"/>
          </p:nvPr>
        </p:nvSpPr>
        <p:spPr>
          <a:xfrm>
            <a:off x="5073050" y="1058025"/>
            <a:ext cx="40710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일종의 전기가 지나가는 물길의 장애물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전자부품이 자신이 버틸 수 있는 전류보다 더 높은 전류에 연결되면 자칫 많은 열이 발생하며 탈 수 있음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1600"/>
              </a:spcAft>
              <a:buSzPts val="1800"/>
              <a:buChar char="●"/>
            </a:pPr>
            <a:r>
              <a:rPr lang="ko"/>
              <a:t>저항은 이런 과전류로부터 전자부품을 보호하기 위해 사용</a:t>
            </a:r>
            <a:endParaRPr/>
          </a:p>
        </p:txBody>
      </p:sp>
      <p:sp>
        <p:nvSpPr>
          <p:cNvPr id="174" name="Google Shape;174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저항</a:t>
            </a:r>
            <a:endParaRPr/>
          </a:p>
        </p:txBody>
      </p:sp>
      <p:pic>
        <p:nvPicPr>
          <p:cNvPr descr="0204_002.jpg" id="175" name="Google Shape;17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15544"/>
            <a:ext cx="5073050" cy="31706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4"/>
          <p:cNvSpPr txBox="1"/>
          <p:nvPr>
            <p:ph idx="1" type="body"/>
          </p:nvPr>
        </p:nvSpPr>
        <p:spPr>
          <a:xfrm>
            <a:off x="5073050" y="0"/>
            <a:ext cx="4071000" cy="514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/>
              <a:t>전류</a:t>
            </a:r>
            <a:endParaRPr b="1" sz="2000"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전기의 흐름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전류 값 표시 : 암페어(A)</a:t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b="1" lang="ko" sz="2000"/>
              <a:t>과전류</a:t>
            </a:r>
            <a:endParaRPr b="1" sz="2000"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정상적인 상태보다 매우 큰 전류</a:t>
            </a:r>
            <a:endParaRPr/>
          </a:p>
        </p:txBody>
      </p:sp>
      <p:pic>
        <p:nvPicPr>
          <p:cNvPr descr="0201_001.jpg" id="181" name="Google Shape;181;p34"/>
          <p:cNvPicPr preferRelativeResize="0"/>
          <p:nvPr/>
        </p:nvPicPr>
        <p:blipFill rotWithShape="1">
          <a:blip r:embed="rId3">
            <a:alphaModFix/>
          </a:blip>
          <a:srcRect b="0" l="10608" r="55348" t="0"/>
          <a:stretch/>
        </p:blipFill>
        <p:spPr>
          <a:xfrm>
            <a:off x="970704" y="0"/>
            <a:ext cx="280161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전기로 작동하는 아두이노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5"/>
          <p:cNvSpPr txBox="1"/>
          <p:nvPr>
            <p:ph idx="1" type="body"/>
          </p:nvPr>
        </p:nvSpPr>
        <p:spPr>
          <a:xfrm>
            <a:off x="5073050" y="1058025"/>
            <a:ext cx="40710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전기가 한 방향으로만 </a:t>
            </a:r>
            <a:br>
              <a:rPr lang="ko"/>
            </a:br>
            <a:r>
              <a:rPr lang="ko"/>
              <a:t>흐르게 만드는 전자부품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b="1" lang="ko"/>
              <a:t>띠가 있는 부분</a:t>
            </a:r>
            <a:r>
              <a:rPr lang="ko"/>
              <a:t> : 마이너스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b="1" lang="ko"/>
              <a:t>띠가 없는 부분</a:t>
            </a:r>
            <a:r>
              <a:rPr lang="ko"/>
              <a:t> : 플러스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1600"/>
              </a:spcAft>
              <a:buSzPts val="1800"/>
              <a:buChar char="●"/>
            </a:pPr>
            <a:r>
              <a:rPr lang="ko"/>
              <a:t>전기의 역류를 막아주기 </a:t>
            </a:r>
            <a:br>
              <a:rPr lang="ko"/>
            </a:br>
            <a:r>
              <a:rPr lang="ko"/>
              <a:t>위해 사용 </a:t>
            </a:r>
            <a:endParaRPr/>
          </a:p>
        </p:txBody>
      </p:sp>
      <p:sp>
        <p:nvSpPr>
          <p:cNvPr id="187" name="Google Shape;187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다이오드</a:t>
            </a:r>
            <a:endParaRPr/>
          </a:p>
        </p:txBody>
      </p:sp>
      <p:pic>
        <p:nvPicPr>
          <p:cNvPr descr="0204_003.jpg" id="188" name="Google Shape;18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15544"/>
            <a:ext cx="5073050" cy="31706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6"/>
          <p:cNvSpPr txBox="1"/>
          <p:nvPr>
            <p:ph idx="1" type="body"/>
          </p:nvPr>
        </p:nvSpPr>
        <p:spPr>
          <a:xfrm>
            <a:off x="5073050" y="0"/>
            <a:ext cx="4071000" cy="514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/>
              <a:t>역류</a:t>
            </a:r>
            <a:endParaRPr b="1" sz="2000"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거꾸로 흐른다는 뜻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1600"/>
              </a:spcAft>
              <a:buSzPts val="1800"/>
              <a:buChar char="●"/>
            </a:pPr>
            <a:r>
              <a:rPr lang="ko"/>
              <a:t>물이 거꾸로 흐르거나 전기가 거꾸로 흐를때 사용</a:t>
            </a:r>
            <a:endParaRPr/>
          </a:p>
        </p:txBody>
      </p:sp>
      <p:pic>
        <p:nvPicPr>
          <p:cNvPr descr="0201_001.jpg" id="194" name="Google Shape;194;p36"/>
          <p:cNvPicPr preferRelativeResize="0"/>
          <p:nvPr/>
        </p:nvPicPr>
        <p:blipFill rotWithShape="1">
          <a:blip r:embed="rId3">
            <a:alphaModFix/>
          </a:blip>
          <a:srcRect b="0" l="10608" r="55348" t="0"/>
          <a:stretch/>
        </p:blipFill>
        <p:spPr>
          <a:xfrm>
            <a:off x="970704" y="0"/>
            <a:ext cx="280161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7"/>
          <p:cNvSpPr txBox="1"/>
          <p:nvPr>
            <p:ph idx="1" type="body"/>
          </p:nvPr>
        </p:nvSpPr>
        <p:spPr>
          <a:xfrm>
            <a:off x="5073050" y="1058025"/>
            <a:ext cx="40710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납땜을 하지 않더라도 </a:t>
            </a:r>
            <a:br>
              <a:rPr lang="ko"/>
            </a:br>
            <a:r>
              <a:rPr lang="ko"/>
              <a:t>전자부품을 연결할 수 있음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우리나라 말로 빵판으로 불림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1600"/>
              </a:spcAft>
              <a:buSzPts val="1800"/>
              <a:buChar char="●"/>
            </a:pPr>
            <a:r>
              <a:rPr lang="ko"/>
              <a:t>핀을 꼽을 수 있는 구멍들이 있어 이 구멍에 점퍼 와이어 또는 전자부품을 바로 꼽아 사용</a:t>
            </a:r>
            <a:endParaRPr/>
          </a:p>
        </p:txBody>
      </p:sp>
      <p:sp>
        <p:nvSpPr>
          <p:cNvPr id="200" name="Google Shape;200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브레드 보드</a:t>
            </a:r>
            <a:endParaRPr/>
          </a:p>
        </p:txBody>
      </p:sp>
      <p:pic>
        <p:nvPicPr>
          <p:cNvPr descr="0204_004.jpg" id="201" name="Google Shape;20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15544"/>
            <a:ext cx="5073050" cy="31706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8"/>
          <p:cNvSpPr txBox="1"/>
          <p:nvPr>
            <p:ph idx="1" type="body"/>
          </p:nvPr>
        </p:nvSpPr>
        <p:spPr>
          <a:xfrm>
            <a:off x="5073050" y="0"/>
            <a:ext cx="4071000" cy="514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/>
              <a:t>납땜</a:t>
            </a:r>
            <a:endParaRPr b="1" sz="2000"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납을 녹여 전자부품 등을 서로 연결하는 것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1600"/>
              </a:spcAft>
              <a:buSzPts val="1800"/>
              <a:buChar char="●"/>
            </a:pPr>
            <a:r>
              <a:rPr lang="ko"/>
              <a:t>납을 녹일 때 높은 열을 내는 인두라는 기계 사용</a:t>
            </a:r>
            <a:endParaRPr/>
          </a:p>
        </p:txBody>
      </p:sp>
      <p:pic>
        <p:nvPicPr>
          <p:cNvPr descr="Desoldering.jpg" id="207" name="Google Shape;20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89416"/>
            <a:ext cx="5073051" cy="35646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9"/>
          <p:cNvSpPr txBox="1"/>
          <p:nvPr>
            <p:ph idx="1" type="body"/>
          </p:nvPr>
        </p:nvSpPr>
        <p:spPr>
          <a:xfrm>
            <a:off x="5073050" y="1058025"/>
            <a:ext cx="40710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가로와 세로 방향에 따라 </a:t>
            </a:r>
            <a:br>
              <a:rPr lang="ko"/>
            </a:br>
            <a:r>
              <a:rPr lang="ko"/>
              <a:t>철심이 박혀있음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같은 철심 위에 있는 구멍들은 모두 서로 연결되어 있음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1600"/>
              </a:spcAft>
              <a:buSzPts val="1800"/>
              <a:buChar char="●"/>
            </a:pPr>
            <a:r>
              <a:rPr lang="ko"/>
              <a:t>긴 브레드보드 중에 긴 줄의 중간 부분이 끊어져 있는 경우가 있음</a:t>
            </a:r>
            <a:endParaRPr/>
          </a:p>
        </p:txBody>
      </p:sp>
      <p:sp>
        <p:nvSpPr>
          <p:cNvPr id="213" name="Google Shape;213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브레드 보드</a:t>
            </a:r>
            <a:endParaRPr/>
          </a:p>
        </p:txBody>
      </p:sp>
      <p:pic>
        <p:nvPicPr>
          <p:cNvPr descr="0204_005.jpg" id="214" name="Google Shape;21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15544"/>
            <a:ext cx="5073050" cy="31706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4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아두이노와 전자부품 구매하기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41"/>
          <p:cNvSpPr txBox="1"/>
          <p:nvPr>
            <p:ph idx="1" type="body"/>
          </p:nvPr>
        </p:nvSpPr>
        <p:spPr>
          <a:xfrm>
            <a:off x="5073050" y="1058025"/>
            <a:ext cx="40710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 u="sng">
                <a:solidFill>
                  <a:schemeClr val="hlink"/>
                </a:solidFill>
                <a:hlinkClick r:id="rId3"/>
              </a:rPr>
              <a:t>http://store.arduino.cc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아두이노 팀이 직접 운영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해외라 배송이 오래 걸림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새로운 아두이노 모델을 </a:t>
            </a:r>
            <a:br>
              <a:rPr lang="ko"/>
            </a:br>
            <a:r>
              <a:rPr lang="ko"/>
              <a:t>가장 빨리 구매할 수 있음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아두이노 - 아두이노 홈페이지</a:t>
            </a:r>
            <a:endParaRPr/>
          </a:p>
        </p:txBody>
      </p:sp>
      <p:pic>
        <p:nvPicPr>
          <p:cNvPr descr="스크린샷 2016-02-16 오후 5.48.54.png" id="226" name="Google Shape;226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057800"/>
            <a:ext cx="4847714" cy="4085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42"/>
          <p:cNvSpPr txBox="1"/>
          <p:nvPr>
            <p:ph idx="1" type="body"/>
          </p:nvPr>
        </p:nvSpPr>
        <p:spPr>
          <a:xfrm>
            <a:off x="5073050" y="1058025"/>
            <a:ext cx="40710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 u="sng">
                <a:solidFill>
                  <a:schemeClr val="hlink"/>
                </a:solidFill>
                <a:hlinkClick r:id="rId3"/>
              </a:rPr>
              <a:t>http://www.aliexpress.com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저렴한 아두이노 호환보드 판매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무료 배송 사용시 배송이 </a:t>
            </a:r>
            <a:br>
              <a:rPr lang="ko"/>
            </a:br>
            <a:r>
              <a:rPr lang="ko"/>
              <a:t>오래 걸림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시간적 여유가 있고 싸게 구매하고 싶다면 추천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아두이노 - 알리익스프레스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스크린샷 2016-02-16 오후 5.52.25.png" id="233" name="Google Shape;233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" y="1439280"/>
            <a:ext cx="5073049" cy="33231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43"/>
          <p:cNvSpPr txBox="1"/>
          <p:nvPr>
            <p:ph idx="1" type="body"/>
          </p:nvPr>
        </p:nvSpPr>
        <p:spPr>
          <a:xfrm>
            <a:off x="5073050" y="1058025"/>
            <a:ext cx="40710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대부분 해외 판매가보다 비쌈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배송이 빠르고 A/S 확실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1600"/>
              </a:spcAft>
              <a:buSzPts val="1800"/>
              <a:buChar char="●"/>
            </a:pPr>
            <a:r>
              <a:rPr lang="ko"/>
              <a:t>한글 이용한 제품 검색 가능</a:t>
            </a:r>
            <a:endParaRPr/>
          </a:p>
        </p:txBody>
      </p:sp>
      <p:sp>
        <p:nvSpPr>
          <p:cNvPr id="239" name="Google Shape;239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아두이노 - 국내 사이트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43"/>
          <p:cNvSpPr txBox="1"/>
          <p:nvPr>
            <p:ph idx="1" type="body"/>
          </p:nvPr>
        </p:nvSpPr>
        <p:spPr>
          <a:xfrm>
            <a:off x="206500" y="1058025"/>
            <a:ext cx="40710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엘레파츠</a:t>
            </a:r>
            <a:br>
              <a:rPr lang="ko"/>
            </a:br>
            <a:r>
              <a:rPr lang="ko"/>
              <a:t>(</a:t>
            </a:r>
            <a:r>
              <a:rPr lang="ko" u="sng">
                <a:solidFill>
                  <a:schemeClr val="hlink"/>
                </a:solidFill>
                <a:hlinkClick r:id="rId3"/>
              </a:rPr>
              <a:t>http://www.eleparts.co.kr</a:t>
            </a:r>
            <a:r>
              <a:rPr lang="ko"/>
              <a:t>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디바이스 마트</a:t>
            </a:r>
            <a:br>
              <a:rPr lang="ko"/>
            </a:br>
            <a:r>
              <a:rPr lang="ko"/>
              <a:t>(</a:t>
            </a:r>
            <a:r>
              <a:rPr lang="ko" u="sng">
                <a:solidFill>
                  <a:schemeClr val="hlink"/>
                </a:solidFill>
                <a:hlinkClick r:id="rId4"/>
              </a:rPr>
              <a:t>http://www.devicemart.co.kr</a:t>
            </a:r>
            <a:r>
              <a:rPr lang="ko"/>
              <a:t>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IC뱅큐(</a:t>
            </a:r>
            <a:r>
              <a:rPr lang="ko" u="sng">
                <a:solidFill>
                  <a:schemeClr val="hlink"/>
                </a:solidFill>
                <a:hlinkClick r:id="rId5"/>
              </a:rPr>
              <a:t>http://www.icbanq.com</a:t>
            </a:r>
            <a:r>
              <a:rPr lang="ko"/>
              <a:t>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MCU보드(</a:t>
            </a:r>
            <a:r>
              <a:rPr lang="ko" u="sng">
                <a:solidFill>
                  <a:schemeClr val="hlink"/>
                </a:solidFill>
                <a:hlinkClick r:id="rId6"/>
              </a:rPr>
              <a:t>http://mcuboard.com</a:t>
            </a:r>
            <a:r>
              <a:rPr lang="ko"/>
              <a:t>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메카솔루션</a:t>
            </a:r>
            <a:br>
              <a:rPr lang="ko"/>
            </a:br>
            <a:r>
              <a:rPr lang="ko"/>
              <a:t>(</a:t>
            </a:r>
            <a:r>
              <a:rPr lang="ko" u="sng">
                <a:solidFill>
                  <a:schemeClr val="hlink"/>
                </a:solidFill>
                <a:hlinkClick r:id="rId7"/>
              </a:rPr>
              <a:t>http://www.mechasolution.com</a:t>
            </a:r>
            <a:r>
              <a:rPr lang="ko"/>
              <a:t>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아트로봇</a:t>
            </a:r>
            <a:br>
              <a:rPr lang="ko"/>
            </a:br>
            <a:r>
              <a:rPr lang="ko"/>
              <a:t>(</a:t>
            </a:r>
            <a:r>
              <a:rPr lang="ko" u="sng">
                <a:solidFill>
                  <a:schemeClr val="hlink"/>
                </a:solidFill>
                <a:hlinkClick r:id="rId8"/>
              </a:rPr>
              <a:t>http://www.artrobot.co.kr</a:t>
            </a:r>
            <a:r>
              <a:rPr lang="ko"/>
              <a:t>)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44"/>
          <p:cNvSpPr txBox="1"/>
          <p:nvPr>
            <p:ph idx="1" type="body"/>
          </p:nvPr>
        </p:nvSpPr>
        <p:spPr>
          <a:xfrm>
            <a:off x="5073050" y="1058025"/>
            <a:ext cx="40710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 u="sng">
                <a:solidFill>
                  <a:schemeClr val="hlink"/>
                </a:solidFill>
                <a:hlinkClick r:id="rId3"/>
              </a:rPr>
              <a:t>http://www.aliexpress.com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전자부품 가격도 상당히 쌈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1600"/>
              </a:spcAft>
              <a:buSzPts val="1800"/>
              <a:buChar char="●"/>
            </a:pPr>
            <a:r>
              <a:rPr lang="ko"/>
              <a:t>세관에 통과하지 못 할 수 있으므로 전원 장치가 있거나 무게가 많은 것 구매시 주의</a:t>
            </a:r>
            <a:endParaRPr/>
          </a:p>
        </p:txBody>
      </p:sp>
      <p:sp>
        <p:nvSpPr>
          <p:cNvPr id="246" name="Google Shape;246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전자부품 - 알리익스프레스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스크린샷 2016-02-16 오후 6.00.59.png" id="247" name="Google Shape;247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" y="1428734"/>
            <a:ext cx="5073049" cy="33442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8"/>
          <p:cNvSpPr txBox="1"/>
          <p:nvPr>
            <p:ph idx="1" type="body"/>
          </p:nvPr>
        </p:nvSpPr>
        <p:spPr>
          <a:xfrm>
            <a:off x="5073050" y="0"/>
            <a:ext cx="4071000" cy="514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아두이노와 전자부품들은 전기를 이용해 동작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전기는 물과 특징이 매우 비슷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1600"/>
              </a:spcAft>
              <a:buSzPts val="1800"/>
              <a:buChar char="●"/>
            </a:pPr>
            <a:r>
              <a:rPr lang="ko"/>
              <a:t>전기는 높은 전압에서 낮은 전압으로 흐른다.</a:t>
            </a:r>
            <a:endParaRPr/>
          </a:p>
        </p:txBody>
      </p:sp>
      <p:pic>
        <p:nvPicPr>
          <p:cNvPr descr="0201_001.jpg" id="84" name="Google Shape;8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86419"/>
            <a:ext cx="5073050" cy="31706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45"/>
          <p:cNvSpPr txBox="1"/>
          <p:nvPr>
            <p:ph idx="1" type="body"/>
          </p:nvPr>
        </p:nvSpPr>
        <p:spPr>
          <a:xfrm>
            <a:off x="5073050" y="1058025"/>
            <a:ext cx="40710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 u="sng">
                <a:solidFill>
                  <a:schemeClr val="hlink"/>
                </a:solidFill>
                <a:hlinkClick r:id="rId3"/>
              </a:rPr>
              <a:t>http://www.09jungle.co.kr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전자부품 만큼이나 중요한 것이 공구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세관 걱정없이 저렴한 가격에 </a:t>
            </a:r>
            <a:br>
              <a:rPr lang="ko"/>
            </a:br>
            <a:r>
              <a:rPr lang="ko"/>
              <a:t>살 수 있음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1600"/>
              </a:spcAft>
              <a:buSzPts val="1800"/>
              <a:buChar char="●"/>
            </a:pPr>
            <a:r>
              <a:rPr lang="ko"/>
              <a:t>처음에는 싼 것부터 </a:t>
            </a:r>
            <a:br>
              <a:rPr lang="ko"/>
            </a:br>
            <a:r>
              <a:rPr lang="ko"/>
              <a:t>사용하는 것 추천</a:t>
            </a:r>
            <a:endParaRPr/>
          </a:p>
        </p:txBody>
      </p:sp>
      <p:sp>
        <p:nvSpPr>
          <p:cNvPr id="253" name="Google Shape;253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공구 - 공구정글</a:t>
            </a:r>
            <a:endParaRPr/>
          </a:p>
        </p:txBody>
      </p:sp>
      <p:pic>
        <p:nvPicPr>
          <p:cNvPr descr="스크린샷 2016-02-16 오후 6.07.59.png" id="254" name="Google Shape;254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" y="1320327"/>
            <a:ext cx="5073048" cy="35610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6"/>
          <p:cNvSpPr txBox="1"/>
          <p:nvPr>
            <p:ph idx="1" type="body"/>
          </p:nvPr>
        </p:nvSpPr>
        <p:spPr>
          <a:xfrm>
            <a:off x="5073050" y="1058025"/>
            <a:ext cx="40710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 u="sng">
                <a:solidFill>
                  <a:schemeClr val="hlink"/>
                </a:solidFill>
                <a:hlinkClick r:id="rId3"/>
              </a:rPr>
              <a:t>http://daisomall.co.kr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간단한 공구의 경우 천원에 구매가능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오프라인 매장이 많아 직접 </a:t>
            </a:r>
            <a:br>
              <a:rPr lang="ko"/>
            </a:br>
            <a:r>
              <a:rPr lang="ko"/>
              <a:t>가서 사기 편함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1600"/>
              </a:spcAft>
              <a:buSzPts val="1800"/>
              <a:buChar char="●"/>
            </a:pPr>
            <a:r>
              <a:rPr lang="ko"/>
              <a:t>전자부품, 공구 담을 선반이나 서랍장도 싸게 구매가능</a:t>
            </a:r>
            <a:endParaRPr/>
          </a:p>
        </p:txBody>
      </p:sp>
      <p:sp>
        <p:nvSpPr>
          <p:cNvPr id="260" name="Google Shape;260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공구 - 다이소</a:t>
            </a:r>
            <a:endParaRPr/>
          </a:p>
        </p:txBody>
      </p:sp>
      <p:pic>
        <p:nvPicPr>
          <p:cNvPr descr="스크린샷 2016-02-16 오후 6.11.49.png" id="261" name="Google Shape;261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182489"/>
            <a:ext cx="5073051" cy="38367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10MAKE</a:t>
            </a:r>
            <a:endParaRPr/>
          </a:p>
        </p:txBody>
      </p:sp>
      <p:sp>
        <p:nvSpPr>
          <p:cNvPr id="267" name="Google Shape;267;p47"/>
          <p:cNvSpPr txBox="1"/>
          <p:nvPr>
            <p:ph idx="1" type="body"/>
          </p:nvPr>
        </p:nvSpPr>
        <p:spPr>
          <a:xfrm>
            <a:off x="5073050" y="1058025"/>
            <a:ext cx="40710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 u="sng">
                <a:solidFill>
                  <a:schemeClr val="hlink"/>
                </a:solidFill>
                <a:hlinkClick r:id="rId3"/>
              </a:rPr>
              <a:t>http://10make.com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책에서 사용하는 아두이노와 </a:t>
            </a:r>
            <a:br>
              <a:rPr lang="ko"/>
            </a:br>
            <a:r>
              <a:rPr lang="ko"/>
              <a:t>전자 부품 정리한 키트 판매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1600"/>
              </a:spcAft>
              <a:buSzPts val="1800"/>
              <a:buChar char="●"/>
            </a:pPr>
            <a:r>
              <a:rPr lang="ko"/>
              <a:t>프로젝트 실습용으로 추천</a:t>
            </a:r>
            <a:endParaRPr/>
          </a:p>
        </p:txBody>
      </p:sp>
      <p:pic>
        <p:nvPicPr>
          <p:cNvPr descr="스크린샷 2016-02-16 오후 6.15.12.png" id="268" name="Google Shape;268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770519"/>
            <a:ext cx="5073048" cy="26607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아두이노 IDE 설치하기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9"/>
          <p:cNvSpPr txBox="1"/>
          <p:nvPr>
            <p:ph idx="1" type="body"/>
          </p:nvPr>
        </p:nvSpPr>
        <p:spPr>
          <a:xfrm>
            <a:off x="5073050" y="0"/>
            <a:ext cx="4071000" cy="514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IDE(Integrated development environment)</a:t>
            </a:r>
            <a:endParaRPr/>
          </a:p>
          <a:p>
            <a:pPr indent="-317500" lvl="1" marL="914400" rtl="0" algn="l">
              <a:spcBef>
                <a:spcPts val="1600"/>
              </a:spcBef>
              <a:spcAft>
                <a:spcPts val="0"/>
              </a:spcAft>
              <a:buSzPts val="1400"/>
              <a:buChar char="○"/>
            </a:pPr>
            <a:r>
              <a:rPr lang="ko"/>
              <a:t>우리나라 말로 통합개발환경</a:t>
            </a:r>
            <a:endParaRPr/>
          </a:p>
          <a:p>
            <a:pPr indent="-317500" lvl="1" marL="914400" rtl="0" algn="l">
              <a:spcBef>
                <a:spcPts val="1600"/>
              </a:spcBef>
              <a:spcAft>
                <a:spcPts val="0"/>
              </a:spcAft>
              <a:buSzPts val="1400"/>
              <a:buChar char="○"/>
            </a:pPr>
            <a:r>
              <a:rPr lang="ko"/>
              <a:t>프로그래밍에 필요한 도구들을 하나로 모아 정리한 것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아두이노에 들어갈 프로그램을 아두이노 IDE로 작성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1600"/>
              </a:spcAft>
              <a:buSzPts val="1800"/>
              <a:buChar char="●"/>
            </a:pPr>
            <a:r>
              <a:rPr lang="ko"/>
              <a:t>아두이노 IDE 다운로드 페이지</a:t>
            </a:r>
            <a:br>
              <a:rPr lang="ko"/>
            </a:br>
            <a:r>
              <a:rPr lang="ko"/>
              <a:t>(</a:t>
            </a:r>
            <a:r>
              <a:rPr lang="ko" u="sng">
                <a:solidFill>
                  <a:schemeClr val="hlink"/>
                </a:solidFill>
                <a:hlinkClick r:id="rId3"/>
              </a:rPr>
              <a:t>http://arduino.cc/en/Main/Software</a:t>
            </a:r>
            <a:r>
              <a:rPr lang="ko"/>
              <a:t>)</a:t>
            </a:r>
            <a:endParaRPr/>
          </a:p>
        </p:txBody>
      </p:sp>
      <p:pic>
        <p:nvPicPr>
          <p:cNvPr descr="0206_001.jpg" id="279" name="Google Shape;279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901914"/>
            <a:ext cx="5073047" cy="13396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윈도우</a:t>
            </a:r>
            <a:endParaRPr/>
          </a:p>
        </p:txBody>
      </p:sp>
      <p:sp>
        <p:nvSpPr>
          <p:cNvPr id="285" name="Google Shape;285;p5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윈도우의 설치 파일</a:t>
            </a:r>
            <a:endParaRPr/>
          </a:p>
          <a:p>
            <a:pPr indent="-317500" lvl="1" marL="914400" rtl="0" algn="l">
              <a:spcBef>
                <a:spcPts val="1600"/>
              </a:spcBef>
              <a:spcAft>
                <a:spcPts val="0"/>
              </a:spcAft>
              <a:buSzPts val="1400"/>
              <a:buChar char="○"/>
            </a:pPr>
            <a:r>
              <a:rPr lang="ko"/>
              <a:t>인스톨러(Windows Installer) : 드라이버까지 자동으로 설치해주기 때문에 추천</a:t>
            </a:r>
            <a:endParaRPr/>
          </a:p>
          <a:p>
            <a:pPr indent="-317500" lvl="1" marL="914400" rtl="0" algn="l">
              <a:spcBef>
                <a:spcPts val="1600"/>
              </a:spcBef>
              <a:spcAft>
                <a:spcPts val="0"/>
              </a:spcAft>
              <a:buSzPts val="1400"/>
              <a:buChar char="○"/>
            </a:pPr>
            <a:r>
              <a:rPr lang="ko"/>
              <a:t>압축 파일(Windows ZIP file for non admin install)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설치 경로를 변경할 때 한글이 포함되지 않도록 해야함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1600"/>
              </a:spcAft>
              <a:buSzPts val="1800"/>
              <a:buChar char="●"/>
            </a:pPr>
            <a:r>
              <a:rPr lang="ko"/>
              <a:t>설치 경로가 너무 길어서도 안됨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맥 (Mac)</a:t>
            </a:r>
            <a:endParaRPr/>
          </a:p>
        </p:txBody>
      </p:sp>
      <p:sp>
        <p:nvSpPr>
          <p:cNvPr id="291" name="Google Shape;291;p5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설치 파일이 압축 파일(ZIP)로 되어있음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압축을 풀면 “Arduino”라고 적힌 아이콘이 나옴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1600"/>
              </a:spcAft>
              <a:buSzPts val="1800"/>
              <a:buChar char="●"/>
            </a:pPr>
            <a:r>
              <a:rPr lang="ko"/>
              <a:t>이 아이콘을 응용 프로그램에 드래그하거나 원하는 곳에 옮겨 사용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리눅스</a:t>
            </a:r>
            <a:endParaRPr/>
          </a:p>
        </p:txBody>
      </p:sp>
      <p:sp>
        <p:nvSpPr>
          <p:cNvPr id="297" name="Google Shape;297;p5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설치 파일이 압축 파일(tar.xz)로 되어있음</a:t>
            </a:r>
            <a:endParaRPr/>
          </a:p>
          <a:p>
            <a:pPr indent="45720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ko">
                <a:solidFill>
                  <a:srgbClr val="000000"/>
                </a:solidFill>
                <a:highlight>
                  <a:srgbClr val="EDEDED"/>
                </a:highlight>
              </a:rPr>
              <a:t>tar xvfz [설치 파일 이름]</a:t>
            </a:r>
            <a:r>
              <a:rPr lang="ko">
                <a:solidFill>
                  <a:srgbClr val="000000"/>
                </a:solidFill>
              </a:rPr>
              <a:t> 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위 명령어를 입력해 압축을 푼다.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53"/>
          <p:cNvSpPr txBox="1"/>
          <p:nvPr>
            <p:ph idx="1" type="body"/>
          </p:nvPr>
        </p:nvSpPr>
        <p:spPr>
          <a:xfrm>
            <a:off x="5073050" y="0"/>
            <a:ext cx="4071000" cy="514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설치하고 아두이노를 실행했을 때 이와 같이 창이 뜨면 정상적으로 설치가 완료된 것</a:t>
            </a:r>
            <a:endParaRPr/>
          </a:p>
        </p:txBody>
      </p:sp>
      <p:pic>
        <p:nvPicPr>
          <p:cNvPr descr="0206_002.jpg" id="303" name="Google Shape;303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050" y="129150"/>
            <a:ext cx="4071000" cy="488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5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메이커 스페이스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9"/>
          <p:cNvSpPr txBox="1"/>
          <p:nvPr>
            <p:ph idx="1" type="body"/>
          </p:nvPr>
        </p:nvSpPr>
        <p:spPr>
          <a:xfrm>
            <a:off x="5073050" y="0"/>
            <a:ext cx="4071000" cy="514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/>
              <a:t>전자부품</a:t>
            </a:r>
            <a:endParaRPr b="1" sz="2000"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전기를 통해 동작하는 부품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1600"/>
              </a:spcAft>
              <a:buSzPts val="1800"/>
              <a:buChar char="●"/>
            </a:pPr>
            <a:r>
              <a:rPr lang="ko"/>
              <a:t>센서와 액추에이터도 </a:t>
            </a:r>
            <a:br>
              <a:rPr lang="ko"/>
            </a:br>
            <a:r>
              <a:rPr lang="ko"/>
              <a:t>전자부품의 한 종류</a:t>
            </a:r>
            <a:endParaRPr/>
          </a:p>
        </p:txBody>
      </p:sp>
      <p:pic>
        <p:nvPicPr>
          <p:cNvPr descr="part-resistor-220.png" id="90" name="Google Shape;9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8773" y="533162"/>
            <a:ext cx="922975" cy="40230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rt-button.png" id="91" name="Google Shape;91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87100" y="1497963"/>
            <a:ext cx="1540875" cy="2093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rt-led.png" id="92" name="Google Shape;92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4450" y="1086012"/>
            <a:ext cx="1221850" cy="3524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55"/>
          <p:cNvSpPr txBox="1"/>
          <p:nvPr>
            <p:ph idx="1" type="body"/>
          </p:nvPr>
        </p:nvSpPr>
        <p:spPr>
          <a:xfrm>
            <a:off x="5073050" y="0"/>
            <a:ext cx="4071000" cy="514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/>
              <a:t>무한 상상실</a:t>
            </a:r>
            <a:endParaRPr b="1" sz="2000"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창의재단이 운영하는 </a:t>
            </a:r>
            <a:br>
              <a:rPr lang="ko"/>
            </a:br>
            <a:r>
              <a:rPr lang="ko"/>
              <a:t>메이커 스페이스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서울뿐만 아니라 지방에서도 운영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레이저 커터, 3D프린터와 </a:t>
            </a:r>
            <a:br>
              <a:rPr lang="ko"/>
            </a:br>
            <a:r>
              <a:rPr lang="ko"/>
              <a:t>비닐 커터, 대형 CNC 라우터, 탁상용 CNC 조각기 등이 있음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일반인들이 자유롭게 사용할 수 있도록 개방해 놓음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1600"/>
              </a:spcAft>
              <a:buSzPts val="1800"/>
              <a:buChar char="●"/>
            </a:pPr>
            <a:r>
              <a:rPr lang="ko"/>
              <a:t>초보 메이커들을 위한 기술 도우미들이 있음</a:t>
            </a:r>
            <a:endParaRPr/>
          </a:p>
        </p:txBody>
      </p:sp>
      <p:pic>
        <p:nvPicPr>
          <p:cNvPr descr="0207_001.jpg" id="314" name="Google Shape;314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" y="889246"/>
            <a:ext cx="5073050" cy="3365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56"/>
          <p:cNvSpPr txBox="1"/>
          <p:nvPr>
            <p:ph idx="1" type="body"/>
          </p:nvPr>
        </p:nvSpPr>
        <p:spPr>
          <a:xfrm>
            <a:off x="5073050" y="0"/>
            <a:ext cx="4071000" cy="514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/>
              <a:t>셀프제작소</a:t>
            </a:r>
            <a:endParaRPr b="1" sz="2000"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경기지방중소기업청이 </a:t>
            </a:r>
            <a:br>
              <a:rPr lang="ko"/>
            </a:br>
            <a:r>
              <a:rPr lang="ko"/>
              <a:t>운영하는 곳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중소기업이나 예비창업자를 위한 목적으로 개설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일반인도 신청만 하면 누구든 무료로 사용 가능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1600"/>
              </a:spcAft>
              <a:buSzPts val="1800"/>
              <a:buChar char="●"/>
            </a:pPr>
            <a:r>
              <a:rPr lang="ko"/>
              <a:t>탁상인두, 전기드릴 등 간단한 장비부터 레이저 커팅기, 플라즈마 절단기, 아크 용접기 등 전문 장비들이 갖춰져 있음</a:t>
            </a:r>
            <a:endParaRPr/>
          </a:p>
        </p:txBody>
      </p:sp>
      <p:pic>
        <p:nvPicPr>
          <p:cNvPr descr="0207_003.jpg" id="320" name="Google Shape;320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" y="1068234"/>
            <a:ext cx="5073049" cy="30070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57"/>
          <p:cNvSpPr txBox="1"/>
          <p:nvPr>
            <p:ph idx="1" type="body"/>
          </p:nvPr>
        </p:nvSpPr>
        <p:spPr>
          <a:xfrm>
            <a:off x="5073050" y="0"/>
            <a:ext cx="4071000" cy="514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/>
              <a:t>팹랩서울</a:t>
            </a:r>
            <a:endParaRPr b="1" sz="2000"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타이드인스티튜트가 운영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월 단위 회원제로 운영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3D 프린터, 3D 스캐너, 레이저 커터, CNC 밀링머신 등이 있음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1600"/>
              </a:spcAft>
              <a:buSzPts val="1800"/>
              <a:buChar char="●"/>
            </a:pPr>
            <a:r>
              <a:rPr lang="ko"/>
              <a:t>세운상가에 위치하고 있기 때문에 자신이 필요한 재료를 상가에서 쉽게 구할 수 있음</a:t>
            </a:r>
            <a:endParaRPr/>
          </a:p>
        </p:txBody>
      </p:sp>
      <p:pic>
        <p:nvPicPr>
          <p:cNvPr descr="0207_005.jpg" id="326" name="Google Shape;326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5" y="1144881"/>
            <a:ext cx="5070773" cy="28537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acebook-logo.png" id="331" name="Google Shape;331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8950" y="2663925"/>
            <a:ext cx="654976" cy="654976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58"/>
          <p:cNvSpPr txBox="1"/>
          <p:nvPr/>
        </p:nvSpPr>
        <p:spPr>
          <a:xfrm>
            <a:off x="217975" y="469700"/>
            <a:ext cx="8708100" cy="175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0">
                <a:latin typeface="Malgun Gothic"/>
                <a:ea typeface="Malgun Gothic"/>
                <a:cs typeface="Malgun Gothic"/>
                <a:sym typeface="Malgun Gothic"/>
              </a:rPr>
              <a:t>감사합니다!</a:t>
            </a:r>
            <a:endParaRPr b="1" sz="80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3" name="Google Shape;333;p58"/>
          <p:cNvSpPr txBox="1"/>
          <p:nvPr/>
        </p:nvSpPr>
        <p:spPr>
          <a:xfrm>
            <a:off x="2787050" y="2792063"/>
            <a:ext cx="6012600" cy="39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u="sng">
                <a:solidFill>
                  <a:schemeClr val="hlink"/>
                </a:solidFill>
                <a:hlinkClick r:id="rId4"/>
              </a:rPr>
              <a:t>fb.com/DoYouKnowArduino</a:t>
            </a:r>
            <a:endParaRPr sz="2000"/>
          </a:p>
        </p:txBody>
      </p:sp>
      <p:pic>
        <p:nvPicPr>
          <p:cNvPr descr="book-bookmark-icon.png" id="334" name="Google Shape;334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86150" y="3476925"/>
            <a:ext cx="820575" cy="820575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58"/>
          <p:cNvSpPr txBox="1"/>
          <p:nvPr/>
        </p:nvSpPr>
        <p:spPr>
          <a:xfrm>
            <a:off x="2787050" y="3535450"/>
            <a:ext cx="6012600" cy="39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u="sng">
                <a:solidFill>
                  <a:schemeClr val="hlink"/>
                </a:solidFill>
                <a:hlinkClick r:id="rId6"/>
              </a:rPr>
              <a:t>goo.gl/ke52Jh</a:t>
            </a:r>
            <a:endParaRPr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0"/>
          <p:cNvSpPr txBox="1"/>
          <p:nvPr>
            <p:ph idx="1" type="body"/>
          </p:nvPr>
        </p:nvSpPr>
        <p:spPr>
          <a:xfrm>
            <a:off x="5073050" y="0"/>
            <a:ext cx="4071000" cy="514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전압</a:t>
            </a:r>
            <a:endParaRPr b="1"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전기적인 위치 에너지의 차이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높은 전압은 물통에 물이 많이 들어있는 것과 같음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높은 전압은 낮은 전압에 비해 더 많은 전기를 흘려 보낼 수 있음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1600"/>
              </a:spcAft>
              <a:buSzPts val="1800"/>
              <a:buChar char="●"/>
            </a:pPr>
            <a:r>
              <a:rPr lang="ko"/>
              <a:t>전압의 값 표시 : 볼트(V)</a:t>
            </a:r>
            <a:endParaRPr/>
          </a:p>
        </p:txBody>
      </p:sp>
      <p:pic>
        <p:nvPicPr>
          <p:cNvPr descr="0201_002.jpg" id="98" name="Google Shape;9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86419"/>
            <a:ext cx="5073050" cy="31706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1"/>
          <p:cNvSpPr txBox="1"/>
          <p:nvPr>
            <p:ph idx="1" type="body"/>
          </p:nvPr>
        </p:nvSpPr>
        <p:spPr>
          <a:xfrm>
            <a:off x="5073050" y="0"/>
            <a:ext cx="4071000" cy="514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ko"/>
              <a:t>3V3 (또는 3V)</a:t>
            </a:r>
            <a:r>
              <a:rPr lang="ko"/>
              <a:t> : 3V 전압핀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b="1" lang="ko"/>
              <a:t>5V </a:t>
            </a:r>
            <a:r>
              <a:rPr lang="ko"/>
              <a:t>: 5V 전압핀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건전지의 플러스 부분과 같음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1600"/>
              </a:spcAft>
              <a:buSzPts val="1800"/>
              <a:buChar char="●"/>
            </a:pPr>
            <a:r>
              <a:rPr lang="ko"/>
              <a:t>일반적인 아두이노 모델의 경우 5V를 사용함</a:t>
            </a:r>
            <a:endParaRPr/>
          </a:p>
        </p:txBody>
      </p:sp>
      <p:pic>
        <p:nvPicPr>
          <p:cNvPr descr="0201_003.jpg" id="104" name="Google Shape;10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" y="726730"/>
            <a:ext cx="5073052" cy="36900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2"/>
          <p:cNvSpPr txBox="1"/>
          <p:nvPr>
            <p:ph idx="1" type="body"/>
          </p:nvPr>
        </p:nvSpPr>
        <p:spPr>
          <a:xfrm>
            <a:off x="5073050" y="0"/>
            <a:ext cx="4071000" cy="514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/>
              <a:t>헤더 소켓</a:t>
            </a:r>
            <a:endParaRPr b="1" sz="2000"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핀을 꼽을 수 있는 부분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점퍼 와이어를 연결할 수 있음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b="1" lang="ko"/>
              <a:t>수컷</a:t>
            </a:r>
            <a:r>
              <a:rPr lang="ko"/>
              <a:t> : 끝 부분이 핀으로 된 것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1600"/>
              </a:spcAft>
              <a:buSzPts val="1800"/>
              <a:buChar char="●"/>
            </a:pPr>
            <a:r>
              <a:rPr b="1" lang="ko"/>
              <a:t>암컷</a:t>
            </a:r>
            <a:r>
              <a:rPr lang="ko"/>
              <a:t> : 끝 부분이 구멍으로 된 것</a:t>
            </a:r>
            <a:endParaRPr/>
          </a:p>
        </p:txBody>
      </p:sp>
      <p:pic>
        <p:nvPicPr>
          <p:cNvPr descr="0201_004.jpg" id="110" name="Google Shape;11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86419"/>
            <a:ext cx="5073050" cy="31706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3"/>
          <p:cNvSpPr txBox="1"/>
          <p:nvPr>
            <p:ph idx="1" type="body"/>
          </p:nvPr>
        </p:nvSpPr>
        <p:spPr>
          <a:xfrm>
            <a:off x="5073050" y="0"/>
            <a:ext cx="4071000" cy="514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ko"/>
              <a:t>GND</a:t>
            </a:r>
            <a:r>
              <a:rPr lang="ko"/>
              <a:t> : 그라운드라는 표시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전압이 0V인 곳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1600"/>
              </a:spcAft>
              <a:buSzPts val="1800"/>
              <a:buChar char="●"/>
            </a:pPr>
            <a:r>
              <a:rPr lang="ko"/>
              <a:t>건전지의 마이너스와 같음</a:t>
            </a:r>
            <a:endParaRPr/>
          </a:p>
        </p:txBody>
      </p:sp>
      <p:pic>
        <p:nvPicPr>
          <p:cNvPr descr="0201_005.jpg" id="116" name="Google Shape;11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" y="726730"/>
            <a:ext cx="5073052" cy="36900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4"/>
          <p:cNvSpPr txBox="1"/>
          <p:nvPr>
            <p:ph idx="1" type="body"/>
          </p:nvPr>
        </p:nvSpPr>
        <p:spPr>
          <a:xfrm>
            <a:off x="5073050" y="0"/>
            <a:ext cx="4071000" cy="514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b="1" lang="ko" sz="1700"/>
              <a:t>프로세서</a:t>
            </a:r>
            <a:r>
              <a:rPr lang="ko" sz="1700"/>
              <a:t> : 컴퓨터의 두뇌</a:t>
            </a:r>
            <a:endParaRPr sz="1700"/>
          </a:p>
          <a:p>
            <a:pPr indent="-336550" lvl="0" marL="457200" rtl="0" algn="l">
              <a:spcBef>
                <a:spcPts val="1600"/>
              </a:spcBef>
              <a:spcAft>
                <a:spcPts val="0"/>
              </a:spcAft>
              <a:buSzPts val="1700"/>
              <a:buChar char="●"/>
            </a:pPr>
            <a:r>
              <a:rPr lang="ko" sz="1700"/>
              <a:t>주로 아트멜(Atmel)의 아트메가(Atmega) 프로세서 사용</a:t>
            </a:r>
            <a:endParaRPr sz="1700"/>
          </a:p>
          <a:p>
            <a:pPr indent="-336550" lvl="0" marL="457200" rtl="0" algn="l">
              <a:spcBef>
                <a:spcPts val="1600"/>
              </a:spcBef>
              <a:spcAft>
                <a:spcPts val="0"/>
              </a:spcAft>
              <a:buSzPts val="1700"/>
              <a:buChar char="●"/>
            </a:pPr>
            <a:r>
              <a:rPr lang="ko" sz="1700"/>
              <a:t>아트메가가 5V에 작동하기 때문에 아두이노 모델들이 5V 사용</a:t>
            </a:r>
            <a:endParaRPr sz="1700"/>
          </a:p>
          <a:p>
            <a:pPr indent="-336550" lvl="0" marL="457200" rtl="0" algn="l">
              <a:spcBef>
                <a:spcPts val="1600"/>
              </a:spcBef>
              <a:spcAft>
                <a:spcPts val="0"/>
              </a:spcAft>
              <a:buSzPts val="1700"/>
              <a:buChar char="●"/>
            </a:pPr>
            <a:r>
              <a:rPr b="1" lang="ko" sz="1700"/>
              <a:t>아두이노 DUE, 아두이노 ZERO</a:t>
            </a:r>
            <a:r>
              <a:rPr lang="ko" sz="1700"/>
              <a:t> : 암(ARM) 프로세서 사용</a:t>
            </a:r>
            <a:endParaRPr sz="1700"/>
          </a:p>
          <a:p>
            <a:pPr indent="-336550" lvl="0" marL="457200" rtl="0" algn="l">
              <a:spcBef>
                <a:spcPts val="1600"/>
              </a:spcBef>
              <a:spcAft>
                <a:spcPts val="0"/>
              </a:spcAft>
              <a:buSzPts val="1700"/>
              <a:buChar char="●"/>
            </a:pPr>
            <a:r>
              <a:rPr b="1" lang="ko" sz="1700"/>
              <a:t>암(ARM)</a:t>
            </a:r>
            <a:r>
              <a:rPr lang="ko" sz="1700"/>
              <a:t> : 주로 스마트폰에 들어가는 고성능 프로세서</a:t>
            </a:r>
            <a:endParaRPr sz="1700"/>
          </a:p>
          <a:p>
            <a:pPr indent="-336550" lvl="0" marL="457200" rtl="0" algn="l">
              <a:spcBef>
                <a:spcPts val="1600"/>
              </a:spcBef>
              <a:spcAft>
                <a:spcPts val="1600"/>
              </a:spcAft>
              <a:buSzPts val="1700"/>
              <a:buChar char="●"/>
            </a:pPr>
            <a:r>
              <a:rPr lang="ko" sz="1700"/>
              <a:t>암이 3.3V에 작동하기 때문에 아두이노 DUE와 아두이노 ZERO는 3.3V에 동작</a:t>
            </a:r>
            <a:endParaRPr sz="1700"/>
          </a:p>
        </p:txBody>
      </p:sp>
      <p:pic>
        <p:nvPicPr>
          <p:cNvPr descr="Untitled-1.jpg" id="122" name="Google Shape;12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985791"/>
            <a:ext cx="5073050" cy="31719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